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6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5465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365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4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4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1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1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6980910-96FA-4DA6-93F5-97873AF1B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F1CB7E2-0098-4A7C-B377-037DCA4C8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87DB9C-0290-4CB9-8D18-61B8BD6EC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183" y="5181600"/>
            <a:ext cx="10156435" cy="1076324"/>
          </a:xfrm>
        </p:spPr>
        <p:txBody>
          <a:bodyPr>
            <a:normAutofit/>
          </a:bodyPr>
          <a:lstStyle/>
          <a:p>
            <a:r>
              <a:rPr lang="nl-NL" sz="5400"/>
              <a:t>Hoenderachtigen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CA2C20-FFC1-3FAF-CED1-FD055FAFF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182" y="6229349"/>
            <a:ext cx="9747821" cy="536576"/>
          </a:xfrm>
        </p:spPr>
        <p:txBody>
          <a:bodyPr>
            <a:normAutofit/>
          </a:bodyPr>
          <a:lstStyle/>
          <a:p>
            <a:r>
              <a:rPr lang="nl-NL" sz="1600"/>
              <a:t>Gemaakt door: Anouk, Laura en Maaike </a:t>
            </a:r>
          </a:p>
        </p:txBody>
      </p:sp>
      <p:pic>
        <p:nvPicPr>
          <p:cNvPr id="5" name="Picture 4" descr="Belichten is belangrijk! - tips belichting natuurfoto's">
            <a:extLst>
              <a:ext uri="{FF2B5EF4-FFF2-40B4-BE49-F238E27FC236}">
                <a16:creationId xmlns:a16="http://schemas.microsoft.com/office/drawing/2014/main" id="{3478FF3A-41FF-8AAF-4711-41B719C10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00" r="-1" b="10872"/>
          <a:stretch/>
        </p:blipFill>
        <p:spPr>
          <a:xfrm>
            <a:off x="907576" y="442795"/>
            <a:ext cx="9934888" cy="42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708B-07FB-802C-196B-80789522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79" y="365759"/>
            <a:ext cx="4440488" cy="2072640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Koningsfazant </a:t>
            </a:r>
            <a:endParaRPr lang="en-US" sz="4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5E9321-8E84-45AC-AD89-51E914F6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448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A700DC-DD5C-4DE0-AC7B-CCBF3E174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9052"/>
            <a:ext cx="5862737" cy="3750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R code du Faisan Vénéré ou Royal - Defiplanet">
            <a:extLst>
              <a:ext uri="{FF2B5EF4-FFF2-40B4-BE49-F238E27FC236}">
                <a16:creationId xmlns:a16="http://schemas.microsoft.com/office/drawing/2014/main" id="{1CB81EB5-708A-5338-D2C3-2F1E13B6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8" y="404042"/>
            <a:ext cx="5123379" cy="341985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F861D4E-31C2-4893-913B-12F1EB82E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08" y="4154693"/>
            <a:ext cx="2849414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oningsfazant">
            <a:extLst>
              <a:ext uri="{FF2B5EF4-FFF2-40B4-BE49-F238E27FC236}">
                <a16:creationId xmlns:a16="http://schemas.microsoft.com/office/drawing/2014/main" id="{876FE519-81EF-8FA4-486F-DE05FF8E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7" y="4315560"/>
            <a:ext cx="2151841" cy="214418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554A7E-41A3-4DC5-9E04-47E7C156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7489" y="4154694"/>
            <a:ext cx="2848512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PF - Specialklubben för Prydnadsfjäderfä">
            <a:extLst>
              <a:ext uri="{FF2B5EF4-FFF2-40B4-BE49-F238E27FC236}">
                <a16:creationId xmlns:a16="http://schemas.microsoft.com/office/drawing/2014/main" id="{4561134E-B005-915C-7D6A-9C63A96C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916" y="4315560"/>
            <a:ext cx="2356246" cy="21441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A9FB-B1D7-AC7C-051F-DDF7BA82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080" y="2750024"/>
            <a:ext cx="4377422" cy="37884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Verschil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tussen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geslachten</a:t>
            </a:r>
            <a:r>
              <a:rPr lang="en-US" dirty="0">
                <a:ea typeface="Calibri"/>
                <a:cs typeface="Calibri"/>
              </a:rPr>
              <a:t>:</a:t>
            </a:r>
            <a:endParaRPr lang="en-US" dirty="0" err="1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Mannetje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heeft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zeer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lange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staart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brede </a:t>
            </a:r>
            <a:r>
              <a:rPr lang="en-US" dirty="0" err="1">
                <a:ea typeface="Calibri"/>
                <a:cs typeface="Calibri"/>
              </a:rPr>
              <a:t>zwarte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dwarsband</a:t>
            </a:r>
            <a:r>
              <a:rPr lang="en-US" dirty="0">
                <a:ea typeface="Calibri"/>
                <a:cs typeface="Calibri"/>
              </a:rPr>
              <a:t> met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witte</a:t>
            </a:r>
            <a:r>
              <a:rPr lang="en-US" dirty="0">
                <a:ea typeface="Calibri"/>
                <a:cs typeface="Calibri"/>
              </a:rPr>
              <a:t> kop.</a:t>
            </a:r>
          </a:p>
          <a:p>
            <a:r>
              <a:rPr lang="en-US" dirty="0">
                <a:ea typeface="Calibri"/>
                <a:cs typeface="Calibri"/>
              </a:rPr>
              <a:t>Vrouwtje is </a:t>
            </a:r>
            <a:r>
              <a:rPr lang="en-US" dirty="0" err="1">
                <a:ea typeface="Calibri"/>
                <a:cs typeface="Calibri"/>
              </a:rPr>
              <a:t>grijs</a:t>
            </a:r>
            <a:r>
              <a:rPr lang="en-US" dirty="0">
                <a:ea typeface="Calibri"/>
                <a:cs typeface="Calibri"/>
              </a:rPr>
              <a:t>/bruin </a:t>
            </a:r>
            <a:r>
              <a:rPr lang="en-US" dirty="0" err="1">
                <a:ea typeface="Calibri"/>
                <a:cs typeface="Calibri"/>
              </a:rPr>
              <a:t>gekleurd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waarbij</a:t>
            </a:r>
            <a:r>
              <a:rPr lang="en-US" dirty="0">
                <a:ea typeface="Calibri"/>
                <a:cs typeface="Calibri"/>
              </a:rPr>
              <a:t> de kin </a:t>
            </a:r>
            <a:r>
              <a:rPr lang="en-US" dirty="0" err="1">
                <a:ea typeface="Calibri"/>
                <a:cs typeface="Calibri"/>
              </a:rPr>
              <a:t>lichtgeel</a:t>
            </a:r>
            <a:r>
              <a:rPr lang="en-US" dirty="0">
                <a:ea typeface="Calibri"/>
                <a:cs typeface="Calibri"/>
              </a:rPr>
              <a:t> tot wit is.</a:t>
            </a:r>
          </a:p>
          <a:p>
            <a:r>
              <a:rPr lang="en-US" dirty="0">
                <a:ea typeface="Calibri"/>
                <a:cs typeface="Calibri"/>
              </a:rPr>
              <a:t>Cites -  Appendix II</a:t>
            </a:r>
          </a:p>
          <a:p>
            <a:r>
              <a:rPr lang="en-US" dirty="0" err="1">
                <a:ea typeface="Calibri"/>
                <a:cs typeface="Calibri"/>
              </a:rPr>
              <a:t>Ringplicht</a:t>
            </a:r>
            <a:r>
              <a:rPr lang="en-US" dirty="0">
                <a:ea typeface="Calibri"/>
                <a:cs typeface="Calibri"/>
              </a:rPr>
              <a:t> - nee</a:t>
            </a:r>
          </a:p>
        </p:txBody>
      </p:sp>
    </p:spTree>
    <p:extLst>
      <p:ext uri="{BB962C8B-B14F-4D97-AF65-F5344CB8AC3E}">
        <p14:creationId xmlns:p14="http://schemas.microsoft.com/office/powerpoint/2010/main" val="25610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E566-49D5-E473-827D-0CF4589F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283" y="643466"/>
            <a:ext cx="4025460" cy="1904999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Japanse kwartel</a:t>
            </a:r>
            <a:endParaRPr lang="en-US" sz="4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5E9321-8E84-45AC-AD89-51E914F6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448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A700DC-DD5C-4DE0-AC7B-CCBF3E174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3" y="239052"/>
            <a:ext cx="2849415" cy="31095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هەوێردە چییە ؟ لە هەولێر گرنگی بەم پەلەوەرە دەدرێت - کشتوکاڵ">
            <a:extLst>
              <a:ext uri="{FF2B5EF4-FFF2-40B4-BE49-F238E27FC236}">
                <a16:creationId xmlns:a16="http://schemas.microsoft.com/office/drawing/2014/main" id="{9C4BD60F-2509-54C0-F8E3-628E8141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6" y="1129952"/>
            <a:ext cx="2536836" cy="133183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9641C5A-0FB9-473D-BC3F-D7CFC616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1331" y="239052"/>
            <a:ext cx="2849415" cy="31095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udo sobre codornas: espécies, como criar e muito mais! | Guia Animal">
            <a:extLst>
              <a:ext uri="{FF2B5EF4-FFF2-40B4-BE49-F238E27FC236}">
                <a16:creationId xmlns:a16="http://schemas.microsoft.com/office/drawing/2014/main" id="{564D9288-DAC4-E1CD-D32E-B1A7B870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319" y="957527"/>
            <a:ext cx="2531442" cy="168973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861D4E-31C2-4893-913B-12F1EB82E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08" y="3509435"/>
            <a:ext cx="2849414" cy="31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rganic Quail and Watercress - A winning combination - Grow Forage for ...">
            <a:extLst>
              <a:ext uri="{FF2B5EF4-FFF2-40B4-BE49-F238E27FC236}">
                <a16:creationId xmlns:a16="http://schemas.microsoft.com/office/drawing/2014/main" id="{22A81FE6-C08C-6448-368F-394C8C0E5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07" y="4218684"/>
            <a:ext cx="2531442" cy="168973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554A7E-41A3-4DC5-9E04-47E7C156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7489" y="3509434"/>
            <a:ext cx="2848512" cy="3115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lours of Coturnix Quail - A Celebration of these beautiful little ...">
            <a:extLst>
              <a:ext uri="{FF2B5EF4-FFF2-40B4-BE49-F238E27FC236}">
                <a16:creationId xmlns:a16="http://schemas.microsoft.com/office/drawing/2014/main" id="{C38C0EA6-6BC3-267B-A65E-B0ED54E15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318" y="4221849"/>
            <a:ext cx="2531442" cy="1683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C0DF-9703-8906-5A14-3316B1459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283" y="2870198"/>
            <a:ext cx="4025460" cy="3668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Verschil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tussen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geslachten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Mannetjes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hebben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roestbruine</a:t>
            </a:r>
            <a:r>
              <a:rPr lang="en-US" dirty="0">
                <a:ea typeface="Calibri"/>
                <a:cs typeface="Calibri"/>
              </a:rPr>
              <a:t> keel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roestbruine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borstveren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Vrouwtjes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hebben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roestbruine</a:t>
            </a:r>
            <a:r>
              <a:rPr lang="en-US" dirty="0">
                <a:ea typeface="Calibri"/>
                <a:cs typeface="Calibri"/>
              </a:rPr>
              <a:t> keel.</a:t>
            </a:r>
          </a:p>
          <a:p>
            <a:r>
              <a:rPr lang="en-US" dirty="0">
                <a:ea typeface="Calibri"/>
                <a:cs typeface="Calibri"/>
              </a:rPr>
              <a:t>Cites - nee</a:t>
            </a:r>
          </a:p>
          <a:p>
            <a:r>
              <a:rPr lang="en-US" dirty="0" err="1">
                <a:ea typeface="Calibri"/>
                <a:cs typeface="Calibri"/>
              </a:rPr>
              <a:t>Ringplicht</a:t>
            </a:r>
            <a:r>
              <a:rPr lang="en-US" dirty="0">
                <a:ea typeface="Calibri"/>
                <a:cs typeface="Calibri"/>
              </a:rPr>
              <a:t> - nee</a:t>
            </a:r>
          </a:p>
        </p:txBody>
      </p:sp>
    </p:spTree>
    <p:extLst>
      <p:ext uri="{BB962C8B-B14F-4D97-AF65-F5344CB8AC3E}">
        <p14:creationId xmlns:p14="http://schemas.microsoft.com/office/powerpoint/2010/main" val="2077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B4C7-EC8E-BC82-81FB-2DC4672D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760"/>
            <a:ext cx="4835635" cy="1805940"/>
          </a:xfrm>
        </p:spPr>
        <p:txBody>
          <a:bodyPr>
            <a:normAutofit/>
          </a:bodyPr>
          <a:lstStyle/>
          <a:p>
            <a:r>
              <a:rPr lang="en-US" sz="4000"/>
              <a:t>chinese dwergkwartel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A3DA-0F0A-B0C4-80D4-4131875B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14575"/>
            <a:ext cx="4824603" cy="38655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Verschil tussen de geslachten: </a:t>
            </a: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Het haantje heeft een duidelijke zwart-witte keeltekening, felgele poten, een blauw-grijze borst- en flankbevedering en een roestbruine buik terwijl het hennetje bruin van kleur is.</a:t>
            </a:r>
          </a:p>
          <a:p>
            <a:r>
              <a:rPr lang="nl-NL" dirty="0" err="1">
                <a:ea typeface="Calibri"/>
                <a:cs typeface="Calibri"/>
              </a:rPr>
              <a:t>Cites</a:t>
            </a:r>
            <a:r>
              <a:rPr lang="nl-NL" dirty="0">
                <a:ea typeface="Calibri"/>
                <a:cs typeface="Calibri"/>
              </a:rPr>
              <a:t>: -</a:t>
            </a:r>
          </a:p>
          <a:p>
            <a:r>
              <a:rPr lang="nl-NL" dirty="0">
                <a:ea typeface="Calibri"/>
                <a:cs typeface="Calibri"/>
              </a:rPr>
              <a:t>Ringplicht: nee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874AFD-2913-965A-CE71-EE1D0F130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r="-1" b="-1"/>
          <a:stretch/>
        </p:blipFill>
        <p:spPr bwMode="auto">
          <a:xfrm>
            <a:off x="6095999" y="10"/>
            <a:ext cx="5075239" cy="3355932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390427-97BE-E526-4336-4D040AEAB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2" b="5610"/>
          <a:stretch/>
        </p:blipFill>
        <p:spPr bwMode="auto">
          <a:xfrm>
            <a:off x="6095999" y="3476625"/>
            <a:ext cx="5075238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5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1148-9155-93F0-2E07-1FF567CA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760"/>
            <a:ext cx="4835635" cy="1805940"/>
          </a:xfrm>
        </p:spPr>
        <p:txBody>
          <a:bodyPr>
            <a:normAutofit/>
          </a:bodyPr>
          <a:lstStyle/>
          <a:p>
            <a:r>
              <a:rPr lang="en-US" sz="4000"/>
              <a:t>Roelroel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95B1-8E5E-AE7C-AB96-D732EE43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14575"/>
            <a:ext cx="4824603" cy="38655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Verschil tussen de geslachten: </a:t>
            </a: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De haan heeft een rode kuif en blauwe lichaamsveren. De hennen zijn niet opvallend gekleurd door hun groene verenkleed met een grijze kop. Beide geslachten hebben rode oogringen en poten.</a:t>
            </a:r>
          </a:p>
          <a:p>
            <a:r>
              <a:rPr lang="nl-NL" dirty="0" err="1">
                <a:ea typeface="Calibri"/>
                <a:cs typeface="Calibri"/>
              </a:rPr>
              <a:t>Cites</a:t>
            </a:r>
            <a:r>
              <a:rPr lang="nl-NL" dirty="0">
                <a:ea typeface="Calibri"/>
                <a:cs typeface="Calibri"/>
              </a:rPr>
              <a:t>: -</a:t>
            </a:r>
          </a:p>
          <a:p>
            <a:r>
              <a:rPr lang="nl-NL" dirty="0">
                <a:ea typeface="Calibri"/>
                <a:cs typeface="Calibri"/>
              </a:rPr>
              <a:t>Ringplicht: nee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BA3896-B982-3F1C-814D-5C056DA91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r="-1" b="-1"/>
          <a:stretch/>
        </p:blipFill>
        <p:spPr bwMode="auto">
          <a:xfrm>
            <a:off x="6095999" y="10"/>
            <a:ext cx="5075239" cy="3355932"/>
          </a:xfrm>
          <a:prstGeom prst="rect">
            <a:avLst/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7B06EA3-78E4-D413-DA68-E4B92CB9C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32"/>
          <a:stretch/>
        </p:blipFill>
        <p:spPr bwMode="auto">
          <a:xfrm>
            <a:off x="6095999" y="3476625"/>
            <a:ext cx="5075238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0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BB78-8EFA-D4ED-88BF-0CCB5F1D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760"/>
            <a:ext cx="4835635" cy="1805940"/>
          </a:xfrm>
        </p:spPr>
        <p:txBody>
          <a:bodyPr>
            <a:normAutofit/>
          </a:bodyPr>
          <a:lstStyle/>
          <a:p>
            <a:r>
              <a:rPr lang="nl-NL" sz="4000"/>
              <a:t>Helmparelhoen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3213D1-83F4-6732-7857-D2D51EEC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14575"/>
            <a:ext cx="4824603" cy="3865562"/>
          </a:xfrm>
        </p:spPr>
        <p:txBody>
          <a:bodyPr>
            <a:normAutofit/>
          </a:bodyPr>
          <a:lstStyle/>
          <a:p>
            <a:r>
              <a:rPr lang="nl-NL" dirty="0"/>
              <a:t>Verschil tussen de geslachten: </a:t>
            </a:r>
          </a:p>
          <a:p>
            <a:pPr marL="0" indent="0">
              <a:buNone/>
            </a:pPr>
            <a:r>
              <a:rPr lang="nl-NL" dirty="0"/>
              <a:t>Bij de volwassen haan staan de lellen aan de kop meer uit dan bij de hen, maar het blijft erg moeilijk te zien.</a:t>
            </a:r>
          </a:p>
          <a:p>
            <a:r>
              <a:rPr lang="nl-NL" dirty="0" err="1"/>
              <a:t>Cites</a:t>
            </a:r>
            <a:r>
              <a:rPr lang="nl-NL" dirty="0"/>
              <a:t>: -</a:t>
            </a:r>
          </a:p>
          <a:p>
            <a:r>
              <a:rPr lang="nl-NL" dirty="0"/>
              <a:t>Ringplicht: nee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D66EB0-3B80-19D8-F639-47708086E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 r="-1" b="8556"/>
          <a:stretch/>
        </p:blipFill>
        <p:spPr bwMode="auto">
          <a:xfrm>
            <a:off x="6095999" y="10"/>
            <a:ext cx="5075239" cy="3355932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598B47-4120-6040-003A-C3292A9EC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9" r="-1" b="19061"/>
          <a:stretch/>
        </p:blipFill>
        <p:spPr bwMode="auto">
          <a:xfrm>
            <a:off x="6095999" y="3476625"/>
            <a:ext cx="5075238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2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A9250-4F5B-1B66-3F62-5B9A55A7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/>
          </a:bodyPr>
          <a:lstStyle/>
          <a:p>
            <a:r>
              <a:rPr lang="nl-NL" sz="3200"/>
              <a:t>kalkoen 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0DAB1-1E93-29B9-1CF9-5F6668D7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nl-NL" sz="1600" dirty="0"/>
              <a:t>Verschil tussen de geslachten: </a:t>
            </a:r>
          </a:p>
          <a:p>
            <a:pPr marL="0" indent="0">
              <a:buNone/>
            </a:pPr>
            <a:r>
              <a:rPr lang="nl-NL" sz="1600" dirty="0"/>
              <a:t>mannetjes zijn kleurrijker dan vrouwtjes en hebben sporen en een baard</a:t>
            </a:r>
          </a:p>
          <a:p>
            <a:r>
              <a:rPr lang="nl-NL" sz="1600" dirty="0" err="1"/>
              <a:t>Cites</a:t>
            </a:r>
            <a:r>
              <a:rPr lang="nl-NL" sz="1600" dirty="0"/>
              <a:t>: -</a:t>
            </a:r>
          </a:p>
          <a:p>
            <a:r>
              <a:rPr lang="nl-NL" sz="1600" dirty="0"/>
              <a:t>Ringplicht: nee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A17615-DF26-C73C-E1CD-7DEE94B62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7" r="9456" b="1"/>
          <a:stretch/>
        </p:blipFill>
        <p:spPr bwMode="auto">
          <a:xfrm>
            <a:off x="4639057" y="10"/>
            <a:ext cx="7552944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3411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asanenjagd | Varexvad Kft.">
            <a:extLst>
              <a:ext uri="{FF2B5EF4-FFF2-40B4-BE49-F238E27FC236}">
                <a16:creationId xmlns:a16="http://schemas.microsoft.com/office/drawing/2014/main" id="{284A4CE5-D266-69A7-A725-634FE6254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r="1" b="9409"/>
          <a:stretch/>
        </p:blipFill>
        <p:spPr>
          <a:xfrm>
            <a:off x="20" y="-2"/>
            <a:ext cx="11341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04327-1079-BB57-007E-1166A752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963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/>
              <a:t>Einde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499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23C1A9-F93B-4CA9-AAAA-50D11F4FC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372ACF-A3FB-BFEA-B464-6B43C193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942" y="365760"/>
            <a:ext cx="5825025" cy="1325562"/>
          </a:xfrm>
        </p:spPr>
        <p:txBody>
          <a:bodyPr>
            <a:normAutofit/>
          </a:bodyPr>
          <a:lstStyle/>
          <a:p>
            <a:r>
              <a:rPr lang="nl-NL" dirty="0"/>
              <a:t>Blauwe Pauw</a:t>
            </a:r>
          </a:p>
        </p:txBody>
      </p:sp>
      <p:pic>
        <p:nvPicPr>
          <p:cNvPr id="6" name="Picture 5" descr="El pavo real femenino imagen de archivo. Imagen de modelo - 96090265">
            <a:extLst>
              <a:ext uri="{FF2B5EF4-FFF2-40B4-BE49-F238E27FC236}">
                <a16:creationId xmlns:a16="http://schemas.microsoft.com/office/drawing/2014/main" id="{5272673A-BB5B-C7EE-4E04-B3AA55263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1" r="-2" b="9252"/>
          <a:stretch/>
        </p:blipFill>
        <p:spPr>
          <a:xfrm>
            <a:off x="20" y="10"/>
            <a:ext cx="4653291" cy="2615174"/>
          </a:xfrm>
          <a:prstGeom prst="rect">
            <a:avLst/>
          </a:prstGeom>
        </p:spPr>
      </p:pic>
      <p:pic>
        <p:nvPicPr>
          <p:cNvPr id="5" name="Picture 4" descr="Penacho del pavo real foto de archivo. Imagen de color - 4206208">
            <a:extLst>
              <a:ext uri="{FF2B5EF4-FFF2-40B4-BE49-F238E27FC236}">
                <a16:creationId xmlns:a16="http://schemas.microsoft.com/office/drawing/2014/main" id="{7DDC4510-2323-E485-EE99-3B98035B9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7" r="1" b="20535"/>
          <a:stretch/>
        </p:blipFill>
        <p:spPr>
          <a:xfrm>
            <a:off x="1972" y="2776050"/>
            <a:ext cx="4651339" cy="408194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E13E23-E59B-0D00-B10B-816A6FC7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943" y="1828800"/>
            <a:ext cx="5825024" cy="4351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Verschil tussen de geslachten: </a:t>
            </a: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/>
              <a:t>Het mannetje heeft een blauwe kop/hals en een goud/groene rug.  De man heeft lange staart veren met ‘ogen’.</a:t>
            </a: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/>
              <a:t>Het vrouwtje heeft een groene kop/hals en een bruine rug. Ook heeft zij nog een crème kleurige borst. </a:t>
            </a:r>
            <a:endParaRPr lang="nl-N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Cites: Appendix III, Annex C</a:t>
            </a:r>
          </a:p>
          <a:p>
            <a:r>
              <a:rPr lang="fr-FR" dirty="0" err="1"/>
              <a:t>Ringplicht</a:t>
            </a:r>
            <a:r>
              <a:rPr lang="fr-FR" dirty="0"/>
              <a:t>: </a:t>
            </a:r>
            <a:r>
              <a:rPr lang="fr-FR" dirty="0" err="1"/>
              <a:t>Nee</a:t>
            </a:r>
            <a:r>
              <a:rPr lang="fr-FR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7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C5D5C-BB75-E826-60D5-28B8554D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</p:spPr>
        <p:txBody>
          <a:bodyPr>
            <a:normAutofit/>
          </a:bodyPr>
          <a:lstStyle/>
          <a:p>
            <a:r>
              <a:rPr lang="nl-NL" dirty="0"/>
              <a:t>Californische Kuifkwartel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DB402-856A-69A6-D860-1E433411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4" y="2325158"/>
            <a:ext cx="4534048" cy="38549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Verschil tussen de geslachten: </a:t>
            </a:r>
            <a:endParaRPr lang="en-US"/>
          </a:p>
          <a:p>
            <a:pPr marL="0" indent="0">
              <a:buNone/>
            </a:pPr>
            <a:r>
              <a:rPr lang="nl-NL" dirty="0"/>
              <a:t>De mannetjes hebben een zwart-witte keeltekening. De kuif is op de kop bij de mannen is zwart en lang </a:t>
            </a:r>
          </a:p>
          <a:p>
            <a:pPr marL="0" indent="0">
              <a:buNone/>
            </a:pPr>
            <a:r>
              <a:rPr lang="nl-NL" dirty="0"/>
              <a:t>De vrouwtjes hebben een  korte en bruine kuif.</a:t>
            </a:r>
          </a:p>
          <a:p>
            <a:r>
              <a:rPr lang="nl-NL" dirty="0" err="1"/>
              <a:t>Cites</a:t>
            </a:r>
            <a:r>
              <a:rPr lang="nl-NL" dirty="0"/>
              <a:t>: Nee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Ringplicht: Nee</a:t>
            </a:r>
          </a:p>
        </p:txBody>
      </p:sp>
      <p:pic>
        <p:nvPicPr>
          <p:cNvPr id="7" name="Picture 6" descr="California Quail – Friends of Edgewood">
            <a:extLst>
              <a:ext uri="{FF2B5EF4-FFF2-40B4-BE49-F238E27FC236}">
                <a16:creationId xmlns:a16="http://schemas.microsoft.com/office/drawing/2014/main" id="{0EE81C3E-F821-87C8-5F63-EC9685A0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57" y="824005"/>
            <a:ext cx="5209989" cy="52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039D44-D9E7-4F27-B51A-A9D87AB78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F3AD7-C942-D777-D6C7-52D316DD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76" y="365760"/>
            <a:ext cx="4639436" cy="1325562"/>
          </a:xfrm>
        </p:spPr>
        <p:txBody>
          <a:bodyPr>
            <a:normAutofit/>
          </a:bodyPr>
          <a:lstStyle/>
          <a:p>
            <a:r>
              <a:rPr lang="nl-NL" dirty="0" err="1"/>
              <a:t>Temminck’s</a:t>
            </a:r>
            <a:r>
              <a:rPr lang="nl-NL" dirty="0"/>
              <a:t> </a:t>
            </a:r>
            <a:r>
              <a:rPr lang="nl-NL" dirty="0" err="1"/>
              <a:t>Tragopaan</a:t>
            </a:r>
            <a:endParaRPr lang="nl-NL" dirty="0"/>
          </a:p>
        </p:txBody>
      </p:sp>
      <p:pic>
        <p:nvPicPr>
          <p:cNvPr id="8" name="Picture 7" descr="Temminck tragopan - female - ZooChat">
            <a:extLst>
              <a:ext uri="{FF2B5EF4-FFF2-40B4-BE49-F238E27FC236}">
                <a16:creationId xmlns:a16="http://schemas.microsoft.com/office/drawing/2014/main" id="{F1C6F0EB-FB9F-6F53-943A-0CF30A4C9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4" r="14273" b="-2"/>
          <a:stretch/>
        </p:blipFill>
        <p:spPr>
          <a:xfrm>
            <a:off x="20" y="-2"/>
            <a:ext cx="3923255" cy="3933014"/>
          </a:xfrm>
          <a:custGeom>
            <a:avLst/>
            <a:gdLst/>
            <a:ahLst/>
            <a:cxnLst/>
            <a:rect l="l" t="t" r="r" b="b"/>
            <a:pathLst>
              <a:path w="3923275" h="3933014">
                <a:moveTo>
                  <a:pt x="0" y="0"/>
                </a:moveTo>
                <a:lnTo>
                  <a:pt x="3923275" y="0"/>
                </a:lnTo>
                <a:lnTo>
                  <a:pt x="3923275" y="2938430"/>
                </a:lnTo>
                <a:lnTo>
                  <a:pt x="2058168" y="2938430"/>
                </a:lnTo>
                <a:lnTo>
                  <a:pt x="2058168" y="3933014"/>
                </a:lnTo>
                <a:lnTo>
                  <a:pt x="0" y="3933014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C1DDAA-D882-4FF1-A3CE-E86DB88D4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8776" y="160866"/>
            <a:ext cx="1827348" cy="2803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6A1EC-39C4-212D-7EA7-599036CA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76" y="1828800"/>
            <a:ext cx="4677389" cy="44767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Verschil tussen de geslachten: </a:t>
            </a:r>
            <a:endParaRPr lang="en-US"/>
          </a:p>
          <a:p>
            <a:pPr>
              <a:buNone/>
            </a:pPr>
            <a:r>
              <a:rPr lang="nl-NL" dirty="0"/>
              <a:t>Het mannetje is voornamelijk oranjerood van kleur, met kleine witte stippen op de veren en een blauwe kop.</a:t>
            </a:r>
          </a:p>
          <a:p>
            <a:pPr marL="0" indent="0">
              <a:buNone/>
            </a:pPr>
            <a:r>
              <a:rPr lang="nl-NL" dirty="0"/>
              <a:t>Het vrouwtje is bruin van kleur. </a:t>
            </a:r>
          </a:p>
          <a:p>
            <a:r>
              <a:rPr lang="nl-NL" dirty="0" err="1"/>
              <a:t>Cites</a:t>
            </a:r>
            <a:r>
              <a:rPr lang="nl-NL" dirty="0"/>
              <a:t>: Nee</a:t>
            </a:r>
          </a:p>
          <a:p>
            <a:r>
              <a:rPr lang="nl-NL" dirty="0"/>
              <a:t>Ringplicht: Nee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010638-0FEA-47F7-8EC7-88B0FE33E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001" y="4110824"/>
            <a:ext cx="1883167" cy="25762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mminck's Tragopan Tragopan temminckii, Labahe | Allan Drewitt | Flickr">
            <a:extLst>
              <a:ext uri="{FF2B5EF4-FFF2-40B4-BE49-F238E27FC236}">
                <a16:creationId xmlns:a16="http://schemas.microsoft.com/office/drawing/2014/main" id="{B46AF14D-E580-696E-37D3-68B44F25B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5" r="-3" b="-3"/>
          <a:stretch/>
        </p:blipFill>
        <p:spPr>
          <a:xfrm>
            <a:off x="2233168" y="3124931"/>
            <a:ext cx="3712955" cy="37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E25DF-47C0-3208-5755-86E7A121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</p:spPr>
        <p:txBody>
          <a:bodyPr>
            <a:normAutofit/>
          </a:bodyPr>
          <a:lstStyle/>
          <a:p>
            <a:r>
              <a:rPr lang="nl-NL" sz="4100"/>
              <a:t>Patrijs (Europese patrijs)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50CC2-D27C-ADDD-10D6-75542133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4" y="2325158"/>
            <a:ext cx="4534048" cy="38549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Verschil tussen de geslachten: </a:t>
            </a:r>
            <a:endParaRPr lang="en-US"/>
          </a:p>
          <a:p>
            <a:pPr marL="0" indent="0">
              <a:buNone/>
            </a:pPr>
            <a:r>
              <a:rPr lang="nl-NL" dirty="0"/>
              <a:t>Het mannetje is groter dan het vrouwtje en hij heeft een meer uitgesproken kastanjebruine hoefijzervormige borsttekening.</a:t>
            </a:r>
            <a:endParaRPr lang="nl-NL"/>
          </a:p>
          <a:p>
            <a:r>
              <a:rPr lang="nl-NL" dirty="0" err="1"/>
              <a:t>Cites</a:t>
            </a:r>
            <a:r>
              <a:rPr lang="nl-NL" dirty="0"/>
              <a:t>: Nee</a:t>
            </a:r>
          </a:p>
          <a:p>
            <a:r>
              <a:rPr lang="nl-NL" dirty="0"/>
              <a:t>Ringplicht: Ja</a:t>
            </a:r>
          </a:p>
        </p:txBody>
      </p:sp>
      <p:pic>
        <p:nvPicPr>
          <p:cNvPr id="6" name="Picture 5" descr="Vogelbescherming Vlaanderen en Natuurpunt stellen zich vragen bij nieuw ...">
            <a:extLst>
              <a:ext uri="{FF2B5EF4-FFF2-40B4-BE49-F238E27FC236}">
                <a16:creationId xmlns:a16="http://schemas.microsoft.com/office/drawing/2014/main" id="{E625561B-EF0C-8C47-5D16-0F1BDA8C7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57" y="1696678"/>
            <a:ext cx="5209989" cy="34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B5E0F-55D7-7A1A-FDB4-89EBB947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</p:spPr>
        <p:txBody>
          <a:bodyPr>
            <a:normAutofit/>
          </a:bodyPr>
          <a:lstStyle/>
          <a:p>
            <a:r>
              <a:rPr lang="nl-NL" dirty="0" err="1"/>
              <a:t>Sclater</a:t>
            </a:r>
            <a:r>
              <a:rPr lang="nl-NL" dirty="0"/>
              <a:t> </a:t>
            </a:r>
            <a:r>
              <a:rPr lang="nl-NL" dirty="0" err="1"/>
              <a:t>Hokko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21D976-B0A9-35DB-7273-E04E4A9E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4" y="2325158"/>
            <a:ext cx="4534048" cy="38549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Verschil tussen de geslachten: 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Het mannetje heeft een witte kuif, zwart verenkleed met witte horizontale lijnen en een lichtbruin/oranje onderzijde.</a:t>
            </a:r>
            <a:endParaRPr lang="nl-NL"/>
          </a:p>
          <a:p>
            <a:pPr marL="0" indent="0">
              <a:buNone/>
            </a:pPr>
            <a:r>
              <a:rPr lang="nl-NL" dirty="0"/>
              <a:t>Het vrouwtje is volledig zwart met een witte onderzijde en een gele snavel. </a:t>
            </a:r>
          </a:p>
          <a:p>
            <a:r>
              <a:rPr lang="nl-NL" dirty="0" err="1"/>
              <a:t>Cites</a:t>
            </a:r>
            <a:r>
              <a:rPr lang="nl-NL" dirty="0"/>
              <a:t>: Annex B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Ringplicht: Nee</a:t>
            </a:r>
          </a:p>
        </p:txBody>
      </p:sp>
      <p:pic>
        <p:nvPicPr>
          <p:cNvPr id="8" name="Picture 7" descr="Soortenlijst CE Vogel - Lesmateriaal - Wikiwijs">
            <a:extLst>
              <a:ext uri="{FF2B5EF4-FFF2-40B4-BE49-F238E27FC236}">
                <a16:creationId xmlns:a16="http://schemas.microsoft.com/office/drawing/2014/main" id="{6B8B3E1C-EE2B-34A7-20CC-B604A2C6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57" y="1696678"/>
            <a:ext cx="5209989" cy="34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039D44-D9E7-4F27-B51A-A9D87AB78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834F9-5DE9-B70F-E152-8FEC1DDF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76" y="365760"/>
            <a:ext cx="4639436" cy="1325562"/>
          </a:xfrm>
        </p:spPr>
        <p:txBody>
          <a:bodyPr>
            <a:normAutofit/>
          </a:bodyPr>
          <a:lstStyle/>
          <a:p>
            <a:r>
              <a:rPr lang="en-US" dirty="0" err="1">
                <a:ea typeface="Calibri Light"/>
                <a:cs typeface="Calibri Light"/>
              </a:rPr>
              <a:t>Goudfazant</a:t>
            </a:r>
            <a:endParaRPr lang="en-US" dirty="0" err="1"/>
          </a:p>
        </p:txBody>
      </p:sp>
      <p:pic>
        <p:nvPicPr>
          <p:cNvPr id="7" name="Picture 6" descr="Female Pheasant Information : Their Appearance, Sounds, And Ability">
            <a:extLst>
              <a:ext uri="{FF2B5EF4-FFF2-40B4-BE49-F238E27FC236}">
                <a16:creationId xmlns:a16="http://schemas.microsoft.com/office/drawing/2014/main" id="{46CAD300-3129-2539-FEB9-FF2C1D557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4" r="17760" b="-3"/>
          <a:stretch/>
        </p:blipFill>
        <p:spPr>
          <a:xfrm>
            <a:off x="20" y="-2"/>
            <a:ext cx="3923255" cy="3933014"/>
          </a:xfrm>
          <a:custGeom>
            <a:avLst/>
            <a:gdLst/>
            <a:ahLst/>
            <a:cxnLst/>
            <a:rect l="l" t="t" r="r" b="b"/>
            <a:pathLst>
              <a:path w="3923275" h="3933014">
                <a:moveTo>
                  <a:pt x="0" y="0"/>
                </a:moveTo>
                <a:lnTo>
                  <a:pt x="3923275" y="0"/>
                </a:lnTo>
                <a:lnTo>
                  <a:pt x="3923275" y="2938430"/>
                </a:lnTo>
                <a:lnTo>
                  <a:pt x="2058168" y="2938430"/>
                </a:lnTo>
                <a:lnTo>
                  <a:pt x="2058168" y="3933014"/>
                </a:lnTo>
                <a:lnTo>
                  <a:pt x="0" y="3933014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2C1DDAA-D882-4FF1-A3CE-E86DB88D4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8776" y="160866"/>
            <a:ext cx="1827348" cy="2803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12C5-96B7-0F7C-E1F0-22241206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76" y="1828800"/>
            <a:ext cx="4677389" cy="44767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Verschil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tussen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geslachten</a:t>
            </a:r>
            <a:r>
              <a:rPr lang="en-US" dirty="0">
                <a:ea typeface="Calibri"/>
                <a:cs typeface="Calibri"/>
              </a:rPr>
              <a:t>: 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Mannetje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heeft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gouden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kuif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is </a:t>
            </a:r>
            <a:r>
              <a:rPr lang="en-US" dirty="0" err="1">
                <a:ea typeface="Calibri"/>
                <a:cs typeface="Calibri"/>
              </a:rPr>
              <a:t>fel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gekleurd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Vrouwtje is bruin </a:t>
            </a:r>
            <a:r>
              <a:rPr lang="en-US" dirty="0" err="1">
                <a:ea typeface="Calibri"/>
                <a:cs typeface="Calibri"/>
              </a:rPr>
              <a:t>gekleurd</a:t>
            </a:r>
            <a:r>
              <a:rPr lang="en-US" dirty="0">
                <a:ea typeface="Calibri"/>
                <a:cs typeface="Calibri"/>
              </a:rPr>
              <a:t> met </a:t>
            </a:r>
            <a:r>
              <a:rPr lang="en-US" dirty="0" err="1">
                <a:ea typeface="Calibri"/>
                <a:cs typeface="Calibri"/>
              </a:rPr>
              <a:t>donkere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banden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Cites - nee</a:t>
            </a:r>
            <a:endParaRPr lang="en-US" dirty="0"/>
          </a:p>
          <a:p>
            <a:r>
              <a:rPr lang="en-US" dirty="0" err="1">
                <a:ea typeface="Calibri"/>
                <a:cs typeface="Calibri"/>
              </a:rPr>
              <a:t>Ringplicht</a:t>
            </a:r>
            <a:r>
              <a:rPr lang="en-US" dirty="0">
                <a:ea typeface="Calibri"/>
                <a:cs typeface="Calibri"/>
              </a:rPr>
              <a:t> - nee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010638-0FEA-47F7-8EC7-88B0FE33E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001" y="4110824"/>
            <a:ext cx="1883167" cy="25762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olden Pheasant | Redbubble | Blog | Twitter | Live Journal … | Flickr">
            <a:extLst>
              <a:ext uri="{FF2B5EF4-FFF2-40B4-BE49-F238E27FC236}">
                <a16:creationId xmlns:a16="http://schemas.microsoft.com/office/drawing/2014/main" id="{49953A24-A29F-E73A-2370-17D89641F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87" r="-1" b="23301"/>
          <a:stretch/>
        </p:blipFill>
        <p:spPr>
          <a:xfrm>
            <a:off x="2233168" y="3124931"/>
            <a:ext cx="3712955" cy="37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1AB3-48AC-DE9D-F7EB-18F2BD8C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79" y="365759"/>
            <a:ext cx="4440488" cy="2072640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Lady Amherstfazant</a:t>
            </a:r>
            <a:endParaRPr lang="en-US" sz="4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5E9321-8E84-45AC-AD89-51E914F6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448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A700DC-DD5C-4DE0-AC7B-CCBF3E174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9052"/>
            <a:ext cx="5862737" cy="3750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žant diamantový, skvost ve voliéře: rady chovatele | iReceptář.cz">
            <a:extLst>
              <a:ext uri="{FF2B5EF4-FFF2-40B4-BE49-F238E27FC236}">
                <a16:creationId xmlns:a16="http://schemas.microsoft.com/office/drawing/2014/main" id="{90BBB5CF-0229-DDEC-47BC-BF86F9A3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8" y="404042"/>
            <a:ext cx="5123379" cy="341985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F861D4E-31C2-4893-913B-12F1EB82E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08" y="4154693"/>
            <a:ext cx="2849414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orgeous Lady Amherst's Pheasant #colorfulbirds #exoticbirds | Colorful ...">
            <a:extLst>
              <a:ext uri="{FF2B5EF4-FFF2-40B4-BE49-F238E27FC236}">
                <a16:creationId xmlns:a16="http://schemas.microsoft.com/office/drawing/2014/main" id="{6D0AE137-0281-9BA1-F8DD-5271836C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82" y="4315560"/>
            <a:ext cx="1533091" cy="214418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554A7E-41A3-4DC5-9E04-47E7C156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7489" y="4154694"/>
            <a:ext cx="2848512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s and information on Lady Amherst's Pheasant">
            <a:extLst>
              <a:ext uri="{FF2B5EF4-FFF2-40B4-BE49-F238E27FC236}">
                <a16:creationId xmlns:a16="http://schemas.microsoft.com/office/drawing/2014/main" id="{C1805157-ACFF-CB28-381D-B66219180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318" y="4504812"/>
            <a:ext cx="2531442" cy="1765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712-2E97-CEA9-F40B-574153D4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080" y="2750024"/>
            <a:ext cx="4377422" cy="37884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Verschil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tussen</a:t>
            </a:r>
            <a:r>
              <a:rPr lang="en-US" dirty="0">
                <a:ea typeface="Calibri"/>
                <a:cs typeface="Calibri"/>
              </a:rPr>
              <a:t> de </a:t>
            </a:r>
            <a:r>
              <a:rPr lang="en-US" dirty="0" err="1">
                <a:ea typeface="Calibri"/>
                <a:cs typeface="Calibri"/>
              </a:rPr>
              <a:t>geslachten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Mannetje</a:t>
            </a:r>
            <a:r>
              <a:rPr lang="en-US" dirty="0">
                <a:ea typeface="Calibri"/>
                <a:cs typeface="Calibri"/>
              </a:rPr>
              <a:t> is rood/wit/</a:t>
            </a:r>
            <a:r>
              <a:rPr lang="en-US" dirty="0" err="1">
                <a:ea typeface="Calibri"/>
                <a:cs typeface="Calibri"/>
              </a:rPr>
              <a:t>grisblauw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gekleurd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Vrouwtje is </a:t>
            </a:r>
            <a:r>
              <a:rPr lang="en-US" dirty="0" err="1">
                <a:ea typeface="Calibri"/>
                <a:cs typeface="Calibri"/>
              </a:rPr>
              <a:t>grijsbruin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donkerbruin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gekleurd</a:t>
            </a:r>
            <a:r>
              <a:rPr lang="en-US" dirty="0">
                <a:ea typeface="Calibri"/>
                <a:cs typeface="Calibri"/>
              </a:rPr>
              <a:t> met </a:t>
            </a:r>
            <a:r>
              <a:rPr lang="en-US" dirty="0" err="1">
                <a:ea typeface="Calibri"/>
                <a:cs typeface="Calibri"/>
              </a:rPr>
              <a:t>donkere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banden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Cites - nee</a:t>
            </a:r>
          </a:p>
          <a:p>
            <a:r>
              <a:rPr lang="en-US" dirty="0" err="1">
                <a:ea typeface="Calibri"/>
                <a:cs typeface="Calibri"/>
              </a:rPr>
              <a:t>Ringplicht</a:t>
            </a:r>
            <a:r>
              <a:rPr lang="en-US" dirty="0">
                <a:ea typeface="Calibri"/>
                <a:cs typeface="Calibri"/>
              </a:rPr>
              <a:t> - nee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3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E6F1-8393-A7BD-5B0B-F6D1BD42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177461"/>
            <a:ext cx="3587517" cy="2011436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Ringnek Fazant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8FFF-8B4E-3AF1-EC14-29F37F842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37" y="2510630"/>
            <a:ext cx="3604594" cy="36695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ea typeface="Calibri"/>
                <a:cs typeface="Calibri"/>
              </a:rPr>
              <a:t>Verschil tussen de geslachten:</a:t>
            </a:r>
          </a:p>
          <a:p>
            <a:r>
              <a:rPr lang="en-US" sz="1600">
                <a:ea typeface="Calibri"/>
                <a:cs typeface="Calibri"/>
              </a:rPr>
              <a:t>Mannetje  heeft glanzende tinten groen, blauw, rood en een witte ring rond de nek.</a:t>
            </a:r>
          </a:p>
          <a:p>
            <a:r>
              <a:rPr lang="en-US" sz="1600">
                <a:ea typeface="Calibri"/>
                <a:cs typeface="Calibri"/>
              </a:rPr>
              <a:t>Vrouwtje is bruin/grijs geringd van kleur en kleiner.</a:t>
            </a:r>
          </a:p>
          <a:p>
            <a:r>
              <a:rPr lang="en-US" sz="1600">
                <a:ea typeface="Calibri"/>
                <a:cs typeface="Calibri"/>
              </a:rPr>
              <a:t>Cites - nee</a:t>
            </a:r>
          </a:p>
          <a:p>
            <a:r>
              <a:rPr lang="en-US" sz="1600">
                <a:ea typeface="Calibri"/>
                <a:cs typeface="Calibri"/>
              </a:rPr>
              <a:t>Ringplicht - Ja</a:t>
            </a:r>
          </a:p>
        </p:txBody>
      </p:sp>
      <p:pic>
        <p:nvPicPr>
          <p:cNvPr id="4" name="Picture 3" descr="Wild | Slagerij Rondou">
            <a:extLst>
              <a:ext uri="{FF2B5EF4-FFF2-40B4-BE49-F238E27FC236}">
                <a16:creationId xmlns:a16="http://schemas.microsoft.com/office/drawing/2014/main" id="{68336969-8FA0-E93A-76D5-1653190F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7" b="-4"/>
          <a:stretch/>
        </p:blipFill>
        <p:spPr>
          <a:xfrm>
            <a:off x="4446496" y="1"/>
            <a:ext cx="3330919" cy="3378929"/>
          </a:xfrm>
          <a:prstGeom prst="rect">
            <a:avLst/>
          </a:prstGeom>
        </p:spPr>
      </p:pic>
      <p:pic>
        <p:nvPicPr>
          <p:cNvPr id="11" name="Picture 10" descr="Ringneck Pheasant Facts, Habitat, Diet, Life Cycle, Baby, Pictures">
            <a:extLst>
              <a:ext uri="{FF2B5EF4-FFF2-40B4-BE49-F238E27FC236}">
                <a16:creationId xmlns:a16="http://schemas.microsoft.com/office/drawing/2014/main" id="{0F4C3D0C-81D9-5B22-F704-CD772C1E7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4" r="10310" b="-4"/>
          <a:stretch/>
        </p:blipFill>
        <p:spPr>
          <a:xfrm>
            <a:off x="7868854" y="1"/>
            <a:ext cx="3330921" cy="3378929"/>
          </a:xfrm>
          <a:prstGeom prst="rect">
            <a:avLst/>
          </a:prstGeom>
        </p:spPr>
      </p:pic>
      <p:pic>
        <p:nvPicPr>
          <p:cNvPr id="7" name="Picture 6" descr="Pheasant hunting: The perfect day - DNR News Releases">
            <a:extLst>
              <a:ext uri="{FF2B5EF4-FFF2-40B4-BE49-F238E27FC236}">
                <a16:creationId xmlns:a16="http://schemas.microsoft.com/office/drawing/2014/main" id="{E59A3ECF-3F83-5E80-066E-B805F7E76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20" r="1" b="5619"/>
          <a:stretch/>
        </p:blipFill>
        <p:spPr>
          <a:xfrm>
            <a:off x="4446494" y="3474719"/>
            <a:ext cx="3328416" cy="3383280"/>
          </a:xfrm>
          <a:prstGeom prst="rect">
            <a:avLst/>
          </a:prstGeom>
        </p:spPr>
      </p:pic>
      <p:pic>
        <p:nvPicPr>
          <p:cNvPr id="10" name="Picture 9" descr="Faisán común | Pheasant hunting, Pheasant art, Beautiful birds">
            <a:extLst>
              <a:ext uri="{FF2B5EF4-FFF2-40B4-BE49-F238E27FC236}">
                <a16:creationId xmlns:a16="http://schemas.microsoft.com/office/drawing/2014/main" id="{8F97E031-DB0A-0FBF-A004-09B3E1E0E2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04" r="-3" b="20747"/>
          <a:stretch/>
        </p:blipFill>
        <p:spPr>
          <a:xfrm>
            <a:off x="7868853" y="3472329"/>
            <a:ext cx="3330922" cy="33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04980D2D65A49B34557C470FE5AA8" ma:contentTypeVersion="14" ma:contentTypeDescription="Een nieuw document maken." ma:contentTypeScope="" ma:versionID="50b608f8d07774ca52a9be8dcbff722e">
  <xsd:schema xmlns:xsd="http://www.w3.org/2001/XMLSchema" xmlns:xs="http://www.w3.org/2001/XMLSchema" xmlns:p="http://schemas.microsoft.com/office/2006/metadata/properties" xmlns:ns3="563f190d-b3b0-4ad7-a9a4-30d38b96ec42" xmlns:ns4="66e68b02-78bf-4922-bd48-f0aa89e53b34" targetNamespace="http://schemas.microsoft.com/office/2006/metadata/properties" ma:root="true" ma:fieldsID="187e8cf674728219bec63bc6b553fa7c" ns3:_="" ns4:_="">
    <xsd:import namespace="563f190d-b3b0-4ad7-a9a4-30d38b96ec42"/>
    <xsd:import namespace="66e68b02-78bf-4922-bd48-f0aa89e53b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f190d-b3b0-4ad7-a9a4-30d38b96ec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68b02-78bf-4922-bd48-f0aa89e53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63f190d-b3b0-4ad7-a9a4-30d38b96ec4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F7D94-2F7C-4DAD-9E5D-26A198EB6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f190d-b3b0-4ad7-a9a4-30d38b96ec42"/>
    <ds:schemaRef ds:uri="66e68b02-78bf-4922-bd48-f0aa89e53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7796C2-FF7B-425B-8416-6D087F841F17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6e68b02-78bf-4922-bd48-f0aa89e53b34"/>
    <ds:schemaRef ds:uri="563f190d-b3b0-4ad7-a9a4-30d38b96ec42"/>
  </ds:schemaRefs>
</ds:datastoreItem>
</file>

<file path=customXml/itemProps3.xml><?xml version="1.0" encoding="utf-8"?>
<ds:datastoreItem xmlns:ds="http://schemas.openxmlformats.org/officeDocument/2006/customXml" ds:itemID="{BD94A2C9-FC25-4179-A9C1-395197D1D8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557</Words>
  <Application>Microsoft Office PowerPoint</Application>
  <PresentationFormat>Breedbeeld</PresentationFormat>
  <Paragraphs>82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Schoolbook</vt:lpstr>
      <vt:lpstr>Wingdings 2</vt:lpstr>
      <vt:lpstr>View</vt:lpstr>
      <vt:lpstr>Hoenderachtigen</vt:lpstr>
      <vt:lpstr>Blauwe Pauw</vt:lpstr>
      <vt:lpstr>Californische Kuifkwartel</vt:lpstr>
      <vt:lpstr>Temminck’s Tragopaan</vt:lpstr>
      <vt:lpstr>Patrijs (Europese patrijs)</vt:lpstr>
      <vt:lpstr>Sclater Hokko</vt:lpstr>
      <vt:lpstr>Goudfazant</vt:lpstr>
      <vt:lpstr>Lady Amherstfazant</vt:lpstr>
      <vt:lpstr>Ringnek Fazant</vt:lpstr>
      <vt:lpstr>Koningsfazant </vt:lpstr>
      <vt:lpstr>Japanse kwartel</vt:lpstr>
      <vt:lpstr>chinese dwergkwartel</vt:lpstr>
      <vt:lpstr>Roelroel</vt:lpstr>
      <vt:lpstr>Helmparelhoen</vt:lpstr>
      <vt:lpstr>kalkoen 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Hoenderachtigen</dc:title>
  <dc:creator>Maaike Jonker (student)</dc:creator>
  <cp:lastModifiedBy>Emil van der Weijden</cp:lastModifiedBy>
  <cp:revision>295</cp:revision>
  <dcterms:created xsi:type="dcterms:W3CDTF">2023-12-12T09:20:55Z</dcterms:created>
  <dcterms:modified xsi:type="dcterms:W3CDTF">2024-01-22T07:08:37Z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0x01010064904980D2D65A49B34557C470FE5AA8</vt:lpwstr>
  </property>
</Properties>
</file>